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2" r:id="rId2"/>
  </p:sldIdLst>
  <p:sldSz cx="6858000" cy="9906000" type="A4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5">
          <p15:clr>
            <a:srgbClr val="A4A3A4"/>
          </p15:clr>
        </p15:guide>
        <p15:guide id="2" pos="21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8000"/>
    <a:srgbClr val="B2B2B2"/>
    <a:srgbClr val="808080"/>
    <a:srgbClr val="DDDDDD"/>
    <a:srgbClr val="FFFFCC"/>
    <a:srgbClr val="CEACB5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16" autoAdjust="0"/>
    <p:restoredTop sz="92704" autoAdjust="0"/>
  </p:normalViewPr>
  <p:slideViewPr>
    <p:cSldViewPr snapToGrid="0">
      <p:cViewPr>
        <p:scale>
          <a:sx n="66" d="100"/>
          <a:sy n="66" d="100"/>
        </p:scale>
        <p:origin x="1056" y="32"/>
      </p:cViewPr>
      <p:guideLst>
        <p:guide orient="horz" pos="2185"/>
        <p:guide pos="21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5CB57102-32C8-4C2D-8077-EE41887D3E7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0375" cy="49736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25" tIns="45663" rIns="91325" bIns="45663" numCol="1" anchor="t" anchorCtr="0" compatLnSpc="1">
            <a:prstTxWarp prst="textNoShape">
              <a:avLst/>
            </a:prstTxWarp>
          </a:bodyPr>
          <a:lstStyle>
            <a:lvl1pPr defTabSz="912607" eaLnBrk="1" hangingPunct="1">
              <a:defRPr sz="1200">
                <a:latin typeface="Arial" charset="0"/>
                <a:ea typeface="ＭＳ ゴシック" pitchFamily="49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7BB4E412-C01E-4124-9414-E4902C2B384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825" y="1"/>
            <a:ext cx="2950375" cy="49736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25" tIns="45663" rIns="91325" bIns="45663" numCol="1" anchor="t" anchorCtr="0" compatLnSpc="1">
            <a:prstTxWarp prst="textNoShape">
              <a:avLst/>
            </a:prstTxWarp>
          </a:bodyPr>
          <a:lstStyle>
            <a:lvl1pPr algn="r" defTabSz="912607" eaLnBrk="1" hangingPunct="1">
              <a:defRPr sz="1200">
                <a:latin typeface="Arial" charset="0"/>
                <a:ea typeface="ＭＳ ゴシック" pitchFamily="49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id="{0F8EB61C-29FA-4437-A5A7-A77CCFA8D39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1971"/>
            <a:ext cx="2950375" cy="49736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25" tIns="45663" rIns="91325" bIns="45663" numCol="1" anchor="b" anchorCtr="0" compatLnSpc="1">
            <a:prstTxWarp prst="textNoShape">
              <a:avLst/>
            </a:prstTxWarp>
          </a:bodyPr>
          <a:lstStyle>
            <a:lvl1pPr defTabSz="912607" eaLnBrk="1" hangingPunct="1">
              <a:defRPr sz="1200">
                <a:latin typeface="Arial" charset="0"/>
                <a:ea typeface="ＭＳ ゴシック" pitchFamily="49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7" name="Rectangle 5">
            <a:extLst>
              <a:ext uri="{FF2B5EF4-FFF2-40B4-BE49-F238E27FC236}">
                <a16:creationId xmlns:a16="http://schemas.microsoft.com/office/drawing/2014/main" id="{D80ADC88-43B9-425C-95C3-90ABD4486B6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825" y="9441971"/>
            <a:ext cx="2950375" cy="49736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25" tIns="45663" rIns="91325" bIns="45663" numCol="1" anchor="b" anchorCtr="0" compatLnSpc="1">
            <a:prstTxWarp prst="textNoShape">
              <a:avLst/>
            </a:prstTxWarp>
          </a:bodyPr>
          <a:lstStyle>
            <a:lvl1pPr algn="r" defTabSz="911147" eaLnBrk="1" hangingPunct="1">
              <a:defRPr sz="1200">
                <a:ea typeface="ＭＳ ゴシック" panose="020B0609070205080204" pitchFamily="49" charset="-128"/>
              </a:defRPr>
            </a:lvl1pPr>
          </a:lstStyle>
          <a:p>
            <a:fld id="{CEBF0D44-C76A-4975-8DB4-7B04EC14FB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F8413C6-4608-4511-913C-9557015FA03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0375" cy="49736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25" tIns="45663" rIns="91325" bIns="45663" numCol="1" anchor="t" anchorCtr="0" compatLnSpc="1">
            <a:prstTxWarp prst="textNoShape">
              <a:avLst/>
            </a:prstTxWarp>
          </a:bodyPr>
          <a:lstStyle>
            <a:lvl1pPr defTabSz="912607" eaLnBrk="1" hangingPunct="1">
              <a:defRPr sz="1200">
                <a:latin typeface="Arial" charset="0"/>
                <a:ea typeface="ＭＳ ゴシック" pitchFamily="49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187E9EE8-EDF8-471C-AF6F-326E7F227DD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5221" y="1"/>
            <a:ext cx="2950374" cy="49736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25" tIns="45663" rIns="91325" bIns="45663" numCol="1" anchor="t" anchorCtr="0" compatLnSpc="1">
            <a:prstTxWarp prst="textNoShape">
              <a:avLst/>
            </a:prstTxWarp>
          </a:bodyPr>
          <a:lstStyle>
            <a:lvl1pPr algn="r" defTabSz="912607" eaLnBrk="1" hangingPunct="1">
              <a:defRPr sz="1200">
                <a:latin typeface="Arial" charset="0"/>
                <a:ea typeface="ＭＳ ゴシック" pitchFamily="49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F42456F4-BCCE-48DD-9FCC-7C7D00B5127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2963" y="744538"/>
            <a:ext cx="25812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EB87DF8A-81D8-4276-8E77-C4DC67B58DC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844" y="4720985"/>
            <a:ext cx="5443513" cy="447310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25" tIns="45663" rIns="91325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38993DA8-138B-4AE8-BBE9-64DEB93321B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372"/>
            <a:ext cx="2950375" cy="49736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25" tIns="45663" rIns="91325" bIns="45663" numCol="1" anchor="b" anchorCtr="0" compatLnSpc="1">
            <a:prstTxWarp prst="textNoShape">
              <a:avLst/>
            </a:prstTxWarp>
          </a:bodyPr>
          <a:lstStyle>
            <a:lvl1pPr defTabSz="912607" eaLnBrk="1" hangingPunct="1">
              <a:defRPr sz="1200">
                <a:latin typeface="Arial" charset="0"/>
                <a:ea typeface="ＭＳ ゴシック" pitchFamily="49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ECFB6A65-2C1A-4572-92D6-925817027C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21" y="9440372"/>
            <a:ext cx="2950374" cy="49736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325" tIns="45663" rIns="91325" bIns="45663" numCol="1" anchor="b" anchorCtr="0" compatLnSpc="1">
            <a:prstTxWarp prst="textNoShape">
              <a:avLst/>
            </a:prstTxWarp>
          </a:bodyPr>
          <a:lstStyle>
            <a:lvl1pPr algn="r" defTabSz="911147" eaLnBrk="1" hangingPunct="1">
              <a:defRPr sz="1200">
                <a:ea typeface="ＭＳ ゴシック" panose="020B0609070205080204" pitchFamily="49" charset="-128"/>
              </a:defRPr>
            </a:lvl1pPr>
          </a:lstStyle>
          <a:p>
            <a:fld id="{40608195-1CA7-4CB8-BDF5-13C092B6447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7A402E3D-5873-4515-AD58-00A400E869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11147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1pPr>
            <a:lvl2pPr marL="743008" indent="-285033" defTabSz="911147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2pPr>
            <a:lvl3pPr marL="1143336" indent="-227386" defTabSz="911147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3pPr>
            <a:lvl4pPr marL="1601311" indent="-227386" defTabSz="911147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4pPr>
            <a:lvl5pPr marL="2059286" indent="-227386" defTabSz="911147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5pPr>
            <a:lvl6pPr marL="2520464" indent="-227386" defTabSz="91114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6pPr>
            <a:lvl7pPr marL="2981642" indent="-227386" defTabSz="91114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7pPr>
            <a:lvl8pPr marL="3442819" indent="-227386" defTabSz="91114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8pPr>
            <a:lvl9pPr marL="3903997" indent="-227386" defTabSz="91114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B07DCCAD-A0B8-4AB5-855A-57D2873501A5}" type="slidenum">
              <a:rPr lang="en-US" altLang="ja-JP">
                <a:ea typeface="ＭＳ ゴシック" panose="020B0609070205080204" pitchFamily="49" charset="-128"/>
              </a:rPr>
              <a:pPr>
                <a:spcBef>
                  <a:spcPct val="0"/>
                </a:spcBef>
              </a:pPr>
              <a:t>0</a:t>
            </a:fld>
            <a:endParaRPr lang="en-US" altLang="ja-JP">
              <a:ea typeface="ＭＳ ゴシック" panose="020B0609070205080204" pitchFamily="49" charset="-128"/>
            </a:endParaRP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C9E7EF5F-8CF8-4C9E-A9E4-341F63B394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267FBF6F-B661-4750-9240-3EAB847FEB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9602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41199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73273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10018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0449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20125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1083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42440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7307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3724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4348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ゴシック" pitchFamily="4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ゴシック" pitchFamily="4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ゴシック" pitchFamily="4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ゴシック" pitchFamily="4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ゴシック" pitchFamily="4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ゴシック" pitchFamily="4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ゴシック" pitchFamily="4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ゴシック" pitchFamily="4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178">
            <a:extLst>
              <a:ext uri="{FF2B5EF4-FFF2-40B4-BE49-F238E27FC236}">
                <a16:creationId xmlns:a16="http://schemas.microsoft.com/office/drawing/2014/main" id="{D37D9047-F535-44FE-BCAC-272D3315DE57}"/>
              </a:ext>
            </a:extLst>
          </p:cNvPr>
          <p:cNvGrpSpPr>
            <a:grpSpLocks/>
          </p:cNvGrpSpPr>
          <p:nvPr/>
        </p:nvGrpSpPr>
        <p:grpSpPr bwMode="auto">
          <a:xfrm>
            <a:off x="214313" y="625755"/>
            <a:ext cx="6067425" cy="8750300"/>
            <a:chOff x="135" y="256"/>
            <a:chExt cx="3822" cy="5512"/>
          </a:xfrm>
        </p:grpSpPr>
        <p:sp>
          <p:nvSpPr>
            <p:cNvPr id="1035" name="Text Box 172">
              <a:extLst>
                <a:ext uri="{FF2B5EF4-FFF2-40B4-BE49-F238E27FC236}">
                  <a16:creationId xmlns:a16="http://schemas.microsoft.com/office/drawing/2014/main" id="{1A9EF45D-C2B9-46BD-9494-B5CB2AB3A3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" y="256"/>
              <a:ext cx="3822" cy="5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＜広報活動に関連するお願い＞</a:t>
              </a:r>
            </a:p>
            <a:p>
              <a:pPr eaLnBrk="1" hangingPunct="1"/>
              <a:endPara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東京おもちゃショー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2023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広報センターでは、メディアへの積極的・具体的な話題提供と、より取材しやすい環境作り</a:t>
              </a: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を進めていくことによって、おもちゃショーのメディア露出力を高め、ショーの発信力と集客力の向上を目指します。</a:t>
              </a:r>
            </a:p>
            <a:p>
              <a:pPr eaLnBrk="1" hangingPunct="1">
                <a:lnSpc>
                  <a:spcPct val="150000"/>
                </a:lnSpc>
              </a:pPr>
              <a:endPara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出展社様へのお願い①</a:t>
              </a:r>
              <a:endPara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「イチオシ商品情報」シートをご提出ください。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⇒特に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TV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をはじめとする各種メディアに対して、「東京おもちゃショー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2023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」に関する早期からの理解浸透と、企画立</a:t>
              </a: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案に際してのアイデア提供を主な目的に、出展社の「今回の目玉」となる商品（＝「イチオシ商品」）の情報をお寄せ</a:t>
              </a: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ください。別添の「イチオシ商品情報シート」に必要事項をご記入いただき、</a:t>
              </a:r>
              <a:r>
                <a:rPr lang="en-US" altLang="ja-JP" sz="1400" b="1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lang="ja-JP" altLang="en-US" b="1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lang="en-US" altLang="ja-JP" sz="1400" b="1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</a:t>
              </a:r>
              <a:r>
                <a:rPr lang="ja-JP" altLang="en-US" b="1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日</a:t>
              </a:r>
              <a:r>
                <a:rPr lang="ja-JP" altLang="en-US" sz="1050" b="1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（金）</a:t>
              </a:r>
              <a:r>
                <a:rPr lang="ja-JP" altLang="en-US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までに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お送りください。</a:t>
              </a: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sz="12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イチオシ商品情報シートご提出先</a:t>
              </a:r>
              <a:endParaRPr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/>
              <a:r>
                <a: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（一社）日本玩具協会 事務局</a:t>
              </a:r>
              <a:endPara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/>
              <a:r>
                <a:rPr lang="en-US" altLang="ja-JP" sz="12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toyshow2023@toys.or.jp</a:t>
              </a:r>
            </a:p>
            <a:p>
              <a:pPr eaLnBrk="1" hangingPunct="1">
                <a:lnSpc>
                  <a:spcPct val="150000"/>
                </a:lnSpc>
              </a:pPr>
              <a:endParaRPr lang="en-US" altLang="ja-JP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lang="en-US" altLang="ja-JP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※</a:t>
              </a:r>
              <a:r>
                <a:rPr lang="ja-JP" altLang="en-US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シート内の「今年における商品の方向性について」欄は、特にメディアからの要望が多い項目ですので、是非</a:t>
              </a:r>
              <a:endParaRPr lang="en-US" altLang="ja-JP" u="sng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　 </a:t>
              </a:r>
              <a:r>
                <a:rPr lang="ja-JP" altLang="en-US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ご記入ください（複数商品をご提出いただく場合は、最初の</a:t>
              </a:r>
              <a:r>
                <a:rPr lang="en-US" altLang="ja-JP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lang="ja-JP" altLang="en-US" u="sng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枚にのみご記入いただければ結構です）。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※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ご提出いただける商品点数については、小間数に応じて上限を設けさせていただきます。ご了承ください。</a:t>
              </a:r>
            </a:p>
            <a:p>
              <a:pPr eaLnBrk="1" hangingPunct="1"/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/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/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/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/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/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/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/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endPara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sz="14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出展社様へのお願い②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ブースでタレント起用イベントを実施する場合は、その情報をお寄せください。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⇒著名人（タレント等）を起用したイベントを開催する場合は、下記「広報センター」へ事前連絡をお願いいたします。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広報センターで情報集約する事により、当日来場されたメディアへ的確な情報提供を行い、効率的な取材環境を</a:t>
              </a: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提供することで、露出の最大化を図って参ります。</a:t>
              </a:r>
              <a:b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ja-JP" altLang="en-US" sz="9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　　　　　　　　　　　　　　　　　　　</a:t>
              </a:r>
              <a:r>
                <a:rPr lang="en-US" altLang="ja-JP" sz="9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※</a:t>
              </a:r>
              <a:r>
                <a:rPr lang="ja-JP" altLang="en-US" sz="9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イチオシ商品情報のご提出先とは異なりますので、ご注意ください。</a:t>
              </a:r>
            </a:p>
          </p:txBody>
        </p:sp>
        <p:pic>
          <p:nvPicPr>
            <p:cNvPr id="1036" name="Picture 174">
              <a:extLst>
                <a:ext uri="{FF2B5EF4-FFF2-40B4-BE49-F238E27FC236}">
                  <a16:creationId xmlns:a16="http://schemas.microsoft.com/office/drawing/2014/main" id="{EA7EEDC6-79BD-4E66-9E10-98F0BA3E5D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7" y="3056"/>
              <a:ext cx="1349" cy="6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28" name="Line 32">
            <a:extLst>
              <a:ext uri="{FF2B5EF4-FFF2-40B4-BE49-F238E27FC236}">
                <a16:creationId xmlns:a16="http://schemas.microsoft.com/office/drawing/2014/main" id="{7ED408B8-FDDE-442C-A8CD-E3AD44F68593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962305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1029" name="直線コネクタ 2">
            <a:extLst>
              <a:ext uri="{FF2B5EF4-FFF2-40B4-BE49-F238E27FC236}">
                <a16:creationId xmlns:a16="http://schemas.microsoft.com/office/drawing/2014/main" id="{5E58DE2F-EE2B-46F9-B857-16D3A5EFEE8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34963" y="2379942"/>
            <a:ext cx="6096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" name="直線コネクタ 12">
            <a:extLst>
              <a:ext uri="{FF2B5EF4-FFF2-40B4-BE49-F238E27FC236}">
                <a16:creationId xmlns:a16="http://schemas.microsoft.com/office/drawing/2014/main" id="{023FE498-C240-4B62-8030-E6E9A299BA2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1625" y="7005917"/>
            <a:ext cx="6096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片側の 2 つの角を丸めた四角形 13">
            <a:extLst>
              <a:ext uri="{FF2B5EF4-FFF2-40B4-BE49-F238E27FC236}">
                <a16:creationId xmlns:a16="http://schemas.microsoft.com/office/drawing/2014/main" id="{8EC526FC-26A6-47EE-BB39-89A9D34EB514}"/>
              </a:ext>
            </a:extLst>
          </p:cNvPr>
          <p:cNvSpPr/>
          <p:nvPr/>
        </p:nvSpPr>
        <p:spPr bwMode="auto">
          <a:xfrm>
            <a:off x="1990588" y="7958604"/>
            <a:ext cx="2880000" cy="173038"/>
          </a:xfrm>
          <a:prstGeom prst="round2SameRect">
            <a:avLst>
              <a:gd name="adj1" fmla="val 29087"/>
              <a:gd name="adj2" fmla="val 0"/>
            </a:avLst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1032" name="テキスト ボックス 2">
            <a:extLst>
              <a:ext uri="{FF2B5EF4-FFF2-40B4-BE49-F238E27FC236}">
                <a16:creationId xmlns:a16="http://schemas.microsoft.com/office/drawing/2014/main" id="{84D3076C-5707-47C6-8593-51FEF33EE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4888" y="7922092"/>
            <a:ext cx="20714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東京おもちゃショー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2023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広報センター</a:t>
            </a:r>
          </a:p>
        </p:txBody>
      </p:sp>
      <p:sp>
        <p:nvSpPr>
          <p:cNvPr id="1033" name="正方形/長方形 14">
            <a:extLst>
              <a:ext uri="{FF2B5EF4-FFF2-40B4-BE49-F238E27FC236}">
                <a16:creationId xmlns:a16="http://schemas.microsoft.com/office/drawing/2014/main" id="{FC7D4892-E499-48B9-9DE3-95781A511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0588" y="8131642"/>
            <a:ext cx="2880000" cy="62388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4" name="テキスト ボックス 16">
            <a:extLst>
              <a:ext uri="{FF2B5EF4-FFF2-40B4-BE49-F238E27FC236}">
                <a16:creationId xmlns:a16="http://schemas.microsoft.com/office/drawing/2014/main" id="{64D9F58A-BF18-4273-881A-D240B566B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4099" y="8155454"/>
            <a:ext cx="2912977" cy="57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TEL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090-7815-0166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FAX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03-3401-8085</a:t>
            </a:r>
          </a:p>
          <a:p>
            <a:pPr algn="ctr" eaLnBrk="1" hangingPunct="1">
              <a:lnSpc>
                <a:spcPct val="90000"/>
              </a:lnSpc>
            </a:pP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E-mail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toyshow2023-press@fullhouse.jp</a:t>
            </a:r>
          </a:p>
          <a:p>
            <a:pPr algn="ctr" eaLnBrk="1" hangingPunct="1">
              <a:lnSpc>
                <a:spcPct val="150000"/>
              </a:lnSpc>
            </a:pP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電話の受付時間／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10:00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17:00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（土・日・祝日休み）</a:t>
            </a:r>
          </a:p>
        </p:txBody>
      </p:sp>
      <p:pic>
        <p:nvPicPr>
          <p:cNvPr id="3" name="図 2" descr="挿絵, プレート が含まれている画像&#10;&#10;自動的に生成された説明">
            <a:extLst>
              <a:ext uri="{FF2B5EF4-FFF2-40B4-BE49-F238E27FC236}">
                <a16:creationId xmlns:a16="http://schemas.microsoft.com/office/drawing/2014/main" id="{518E4F17-33DC-4213-7C2F-984F28963F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136" y="131654"/>
            <a:ext cx="2429035" cy="39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ゴシック"/>
        <a:cs typeface=""/>
      </a:majorFont>
      <a:minorFont>
        <a:latin typeface="Arial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17922</TotalTime>
  <Words>405</Words>
  <Application>Microsoft Office PowerPoint</Application>
  <PresentationFormat>A4 210 x 297 mm</PresentationFormat>
  <Paragraphs>42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トップス</dc:creator>
  <cp:lastModifiedBy>kasahara</cp:lastModifiedBy>
  <cp:revision>1409</cp:revision>
  <cp:lastPrinted>2022-04-01T08:30:05Z</cp:lastPrinted>
  <dcterms:created xsi:type="dcterms:W3CDTF">2006-01-16T07:06:58Z</dcterms:created>
  <dcterms:modified xsi:type="dcterms:W3CDTF">2023-03-14T03:17:06Z</dcterms:modified>
</cp:coreProperties>
</file>